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4" r:id="rId5"/>
    <p:sldId id="271" r:id="rId6"/>
    <p:sldId id="273" r:id="rId7"/>
    <p:sldId id="275" r:id="rId8"/>
    <p:sldId id="276" r:id="rId9"/>
    <p:sldId id="277" r:id="rId10"/>
    <p:sldId id="26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4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E8B6CC-9D40-C8C1-11FC-2AB2F17386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B49FA4-DCAA-C597-634F-6EF9BA7578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EDFE2B-809F-2364-8414-A620E1014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4F5F0B-D2BE-FE95-A128-FE117DD40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8B4A90-4AA0-F3AD-F222-4CD7A508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704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3B67CA-1DD5-6204-3E4E-DAD39757A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11788FA-FB2C-DAB3-7CFE-310B3D229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3E64EE-CB5A-05F9-BD65-B278A764B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F652E5-907E-CCF1-D70C-70FB1F99D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32A009-6502-28E6-9037-9D76FF399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3995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E75CB43-5F49-BBB7-6F55-260CC52BF4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6F9AE5-0451-AB5B-ACEF-C2BE76038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3197D7-AD9D-6088-4A39-A8B5B95A6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DDE674-D614-0677-1555-80033745E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427C6C-1FCC-1F53-8E2C-6E5759EA4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505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1153FF-5FC6-38F4-044D-97D346CEC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C29C22-097A-7DCD-8479-1BFBB5974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25BC96-AAE7-0CEB-C151-95FD6BF0A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C4D5B6-EB42-538A-874B-C942A9EE7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CCEC8-639E-05E7-998B-60D7034D9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98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A0825E-49B4-46D9-93B6-16A5B645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83F4F3-7ED6-8C0E-236F-260DBFAF3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3F8F93-4833-A0C1-A4DB-FCE8B64BE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767C9D-47D1-2E83-82D3-95CF464F9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F4B918-BD03-36E3-E0EE-4AA013B15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251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F18278-8A63-3658-1FB7-E2CBE1DBD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27254C-1402-EF54-6690-813EF68599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795285E-2846-0A22-EB95-11AC72B16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50FB44-997B-8DBA-1951-083340D24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73F01B-A97E-F20F-5978-E07B5E5AB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30C3A4-747B-16B4-D961-897CEAA6F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880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200DD1-7526-FFC1-7FFF-E27B71A0C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48BB7-8AE2-898D-D031-125A9BF1D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11864B-83B1-FDED-2762-75B9645C14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3080D3-7FFC-C99C-6E68-C6A9AC8C53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63C2C2B-58D1-BEB0-E11B-B096654DE4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9FD5A6-4B1E-B40D-976A-1C94EB1CE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A3DAF2F-E307-1755-1342-FC7BB11FF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D864DDD-C370-7891-BA31-BCF4998C0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056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778BE-26B2-6BC9-85E0-A55DA7A5E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A7C193-DED3-DDAB-D6D5-A57DC15C1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D22124-4383-D774-82C7-B4A5B06B1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7693741-17F9-B44B-2B7B-BBBCF4D80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234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C8C4F6C-0D6B-76BF-F9A9-856C434D1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480437A-58B5-E4B2-AA80-EA0052569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A232A5D-8475-5B30-D1BF-2CCAB8645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9445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9E4C3-1D21-AA23-866F-2791635E3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ED1D2E-0EEF-B4F7-D7C6-6C9DE1D11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D1BBBC-614E-4F71-2459-F4FEED27D0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C5E072-69C2-29FF-B84B-86EC3D866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788121-7F0E-6937-923A-155BF93A4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C9AE97-B218-36E2-72E8-40BA0C471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032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A34AD4-58F5-0002-FBC5-DA1C74FCB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B76A35-D7F5-D0FB-A8F4-1D5A791848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486C772-56B5-F8E1-B76D-BD899870CB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F2101D-7F1A-6365-592B-EAA4A8F36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CA5BB0-21EA-2835-577A-726E56170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D864A6-2C4A-7432-FF6C-2EB2935D6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338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C07D1C-EB0C-AF95-E3F0-457AEC3BA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956D2F-8394-1D94-D771-5F906C0A8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297739-D9E0-17F1-CA41-39F06B285E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CC495-14BE-4198-B8FC-DA65D3701204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A43D2D-1F62-6C69-105A-3F8105BFF7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397468-529E-8473-3868-038F65ABE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60E6B0-A564-4830-9213-B6E7DBD4C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9843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1CF2B0-3EEF-94A7-AB27-FA4EC34D74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Slalom</a:t>
            </a:r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989D7D-7BF5-93FD-164A-41C08C5C20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/>
              <a:t>AIMS Lab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409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D0589961-C39D-1999-AD28-9D2B0641B3C9}"/>
              </a:ext>
            </a:extLst>
          </p:cNvPr>
          <p:cNvSpPr txBox="1"/>
          <p:nvPr/>
        </p:nvSpPr>
        <p:spPr>
          <a:xfrm>
            <a:off x="2024149" y="6000119"/>
            <a:ext cx="1025530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LAVG : </a:t>
            </a:r>
            <a:r>
              <a:rPr lang="ko-KR" altLang="en-US" dirty="0" err="1">
                <a:ea typeface="맑은 고딕"/>
              </a:rPr>
              <a:t>Pitch+Roll</a:t>
            </a:r>
            <a:r>
              <a:rPr lang="ko-KR" altLang="en-US" dirty="0">
                <a:ea typeface="맑은 고딕"/>
              </a:rPr>
              <a:t> &gt; </a:t>
            </a:r>
            <a:r>
              <a:rPr lang="ko-KR" altLang="en-US" dirty="0" err="1">
                <a:ea typeface="맑은 고딕"/>
              </a:rPr>
              <a:t>Pitch+Roll+Yaw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= Yaw+</a:t>
            </a:r>
            <a:r>
              <a:rPr lang="ko-KR" altLang="en-US" dirty="0" err="1">
                <a:ea typeface="맑은 고딕"/>
              </a:rPr>
              <a:t>Pitch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= Pitch &gt; </a:t>
            </a:r>
            <a:r>
              <a:rPr lang="en-US" altLang="ko-KR" dirty="0" err="1">
                <a:ea typeface="맑은 고딕"/>
              </a:rPr>
              <a:t>Roll+Yaw</a:t>
            </a:r>
            <a:r>
              <a:rPr lang="en-US" altLang="ko-KR" dirty="0">
                <a:ea typeface="맑은 고딕"/>
              </a:rPr>
              <a:t> = Roll &gt; Yaw</a:t>
            </a:r>
            <a:endParaRPr lang="ko-KR" altLang="en-US" dirty="0">
              <a:ea typeface="맑은 고딕"/>
            </a:endParaRPr>
          </a:p>
          <a:p>
            <a:r>
              <a:rPr lang="en-US" altLang="ko-KR" dirty="0">
                <a:latin typeface="Malgun Gothic"/>
                <a:ea typeface="Malgun Gothic"/>
              </a:rPr>
              <a:t>RAVG </a:t>
            </a:r>
            <a:r>
              <a:rPr lang="ko-KR" dirty="0">
                <a:latin typeface="Malgun Gothic"/>
                <a:ea typeface="Malgun Gothic"/>
              </a:rPr>
              <a:t>: </a:t>
            </a:r>
            <a:r>
              <a:rPr lang="ko-KR" altLang="en-US" dirty="0" err="1">
                <a:ea typeface="맑은 고딕"/>
              </a:rPr>
              <a:t>Pitch+Roll</a:t>
            </a:r>
            <a:r>
              <a:rPr lang="ko-KR" altLang="en-US" dirty="0">
                <a:ea typeface="맑은 고딕"/>
              </a:rPr>
              <a:t> &gt;</a:t>
            </a:r>
            <a:r>
              <a:rPr lang="en-US" altLang="ko-KR" dirty="0">
                <a:ea typeface="맑은 고딕"/>
              </a:rPr>
              <a:t> Yaw+</a:t>
            </a:r>
            <a:r>
              <a:rPr lang="ko-KR" altLang="en-US" dirty="0" err="1">
                <a:ea typeface="맑은 고딕"/>
              </a:rPr>
              <a:t>Pitch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&gt; </a:t>
            </a:r>
            <a:r>
              <a:rPr lang="ko-KR" altLang="en-US" dirty="0" err="1">
                <a:ea typeface="맑은 고딕"/>
              </a:rPr>
              <a:t>Pitch+Roll+Yaw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= Pitch &gt; </a:t>
            </a:r>
            <a:r>
              <a:rPr lang="en-US" altLang="ko-KR" dirty="0" err="1">
                <a:ea typeface="맑은 고딕"/>
              </a:rPr>
              <a:t>Roll+Yaw</a:t>
            </a:r>
            <a:r>
              <a:rPr lang="en-US" altLang="ko-KR" dirty="0">
                <a:ea typeface="맑은 고딕"/>
              </a:rPr>
              <a:t> = Roll &gt; Yaw</a:t>
            </a:r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553D34-7A61-DB2D-67EC-923C2A0217DB}"/>
              </a:ext>
            </a:extLst>
          </p:cNvPr>
          <p:cNvSpPr txBox="1"/>
          <p:nvPr/>
        </p:nvSpPr>
        <p:spPr>
          <a:xfrm>
            <a:off x="449766" y="257716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>
                <a:ea typeface="맑은 고딕"/>
              </a:rPr>
              <a:t>n</a:t>
            </a:r>
            <a:r>
              <a:rPr lang="ko-KR" altLang="en-US" dirty="0">
                <a:ea typeface="맑은 고딕"/>
              </a:rPr>
              <a:t>RMSE</a:t>
            </a:r>
            <a:r>
              <a:rPr lang="en-US" altLang="ko-KR" dirty="0">
                <a:ea typeface="맑은 고딕"/>
              </a:rPr>
              <a:t>(%)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for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Sub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8</a:t>
            </a:r>
            <a:endParaRPr lang="ko-KR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96505F0E-4F15-783E-FB03-8F854AF78A51}"/>
              </a:ext>
            </a:extLst>
          </p:cNvPr>
          <p:cNvGraphicFramePr>
            <a:graphicFrameLocks noGrp="1"/>
          </p:cNvGraphicFramePr>
          <p:nvPr/>
        </p:nvGraphicFramePr>
        <p:xfrm>
          <a:off x="6481572" y="4343732"/>
          <a:ext cx="4800600" cy="104132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424935024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272978726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57976233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36255141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27949444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78353229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334762353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Pitch+Roll+Yaw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340559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0.036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96597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0.0173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0.0205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09555934"/>
                  </a:ext>
                </a:extLst>
              </a:tr>
              <a:tr h="20312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0.0271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0.0242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0.0276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432779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0.0204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0.0221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LAVG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0.0298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0194443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CC32489-57BC-7CF4-B164-527481E8CCC1}"/>
              </a:ext>
            </a:extLst>
          </p:cNvPr>
          <p:cNvGraphicFramePr>
            <a:graphicFrameLocks noGrp="1"/>
          </p:cNvGraphicFramePr>
          <p:nvPr/>
        </p:nvGraphicFramePr>
        <p:xfrm>
          <a:off x="1117092" y="1071498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69053732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93171740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03587145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63770350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57194580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12795177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987113279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Pitch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8352716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0.0381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0.0223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0.0221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0.0204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519440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0.0185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55307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0.0355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0.0224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0911956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LAVG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0.0303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48770244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657F679-07E9-727A-71E1-992A6DF139B6}"/>
              </a:ext>
            </a:extLst>
          </p:cNvPr>
          <p:cNvGraphicFramePr>
            <a:graphicFrameLocks noGrp="1"/>
          </p:cNvGraphicFramePr>
          <p:nvPr/>
        </p:nvGraphicFramePr>
        <p:xfrm>
          <a:off x="1117092" y="2450720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4085267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19058805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72924411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1702670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379850266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848197236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832243687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Roll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49327164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0.0572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0.0558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0.0337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0.0374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103881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0.0768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0.0742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0.0299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553403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0.0587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0.0608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0.0516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0.0398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76175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LAVG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0.0446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10508682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1045DF8-3546-08E2-059A-8DE3666ECD8E}"/>
              </a:ext>
            </a:extLst>
          </p:cNvPr>
          <p:cNvGraphicFramePr>
            <a:graphicFrameLocks noGrp="1"/>
          </p:cNvGraphicFramePr>
          <p:nvPr/>
        </p:nvGraphicFramePr>
        <p:xfrm>
          <a:off x="1117092" y="3900469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167378535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74023556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00296972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47820621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25317618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07583818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75302055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Yaw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202112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0.2175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0.2147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0.1371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0.1364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0.1181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0.116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72485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0.2189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0.2162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0.1305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0.1291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0.112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0.1121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816783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0.2225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0.2177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0.1639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0.1641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0.1089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0.1087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146996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0.0551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LAVG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0.1485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RAVG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0.1617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4372939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48DC67E-7395-1DD4-6763-99A1592691D6}"/>
              </a:ext>
            </a:extLst>
          </p:cNvPr>
          <p:cNvGraphicFramePr>
            <a:graphicFrameLocks noGrp="1"/>
          </p:cNvGraphicFramePr>
          <p:nvPr/>
        </p:nvGraphicFramePr>
        <p:xfrm>
          <a:off x="6481572" y="553085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57823767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40812502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696582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93358701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72321161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281428486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16228438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Pitch+Roll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891264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0.0358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492239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0.0179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0.0157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193315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0.0303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267808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LAVG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0.0264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38330155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278322D4-2298-9BDE-3D04-FBCF4F1229E1}"/>
              </a:ext>
            </a:extLst>
          </p:cNvPr>
          <p:cNvGraphicFramePr>
            <a:graphicFrameLocks noGrp="1"/>
          </p:cNvGraphicFramePr>
          <p:nvPr/>
        </p:nvGraphicFramePr>
        <p:xfrm>
          <a:off x="6481572" y="1849302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85044593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13065758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58031690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02210908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73825746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55304972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027024593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Roll+Yaw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544891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0.0624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0.0591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0.0324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6005822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0.0702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0.0692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0.0325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245057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0.0726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0.0728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0.0403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57707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LAVG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0.0445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0.0497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58486560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EE23CB5F-3F96-FA92-B328-FAA78CE8DE01}"/>
              </a:ext>
            </a:extLst>
          </p:cNvPr>
          <p:cNvGraphicFramePr>
            <a:graphicFrameLocks noGrp="1"/>
          </p:cNvGraphicFramePr>
          <p:nvPr/>
        </p:nvGraphicFramePr>
        <p:xfrm>
          <a:off x="6481572" y="3096517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398325943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04598468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57385578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68252456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42818025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01953441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329738274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Yaw+Pitch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556520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0.0202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0.0174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0.0201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6972814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0.0355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806799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02234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0.0174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0.0163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LAVG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RAVG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0.0284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10670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08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5" descr="벽, 실내, 빨간색이(가) 표시된 사진&#10;&#10;자동 생성된 설명">
            <a:extLst>
              <a:ext uri="{FF2B5EF4-FFF2-40B4-BE49-F238E27FC236}">
                <a16:creationId xmlns:a16="http://schemas.microsoft.com/office/drawing/2014/main" id="{BE7FBF0D-9FE6-42F3-87F4-C45590BCB6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0"/>
          <a:stretch/>
        </p:blipFill>
        <p:spPr>
          <a:xfrm rot="5400000">
            <a:off x="39196" y="-39195"/>
            <a:ext cx="6858000" cy="69363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9AAE8C-5FA6-481E-A568-D937C4D72009}"/>
              </a:ext>
            </a:extLst>
          </p:cNvPr>
          <p:cNvSpPr txBox="1"/>
          <p:nvPr/>
        </p:nvSpPr>
        <p:spPr>
          <a:xfrm>
            <a:off x="7179677" y="688334"/>
            <a:ext cx="4847958" cy="604341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1400" dirty="0">
                <a:ea typeface="맑은 고딕"/>
              </a:rPr>
              <a:t>Data </a:t>
            </a:r>
            <a:endParaRPr lang="ko-KR" alt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altLang="ko-KR" sz="1400">
              <a:ea typeface="맑은 고딕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ea typeface="맑은 고딕"/>
              </a:rPr>
              <a:t>- parameter(</a:t>
            </a:r>
            <a:r>
              <a:rPr lang="en-US" altLang="ko-KR" sz="1400" dirty="0">
                <a:highlight>
                  <a:srgbClr val="00FF00"/>
                </a:highlight>
                <a:ea typeface="맑은 고딕"/>
              </a:rPr>
              <a:t>Angle</a:t>
            </a:r>
            <a:r>
              <a:rPr lang="en-US" altLang="ko-KR" sz="1400" dirty="0">
                <a:ea typeface="맑은 고딕"/>
              </a:rPr>
              <a:t>, FSR, IMU) - Slalom </a:t>
            </a:r>
            <a:r>
              <a:rPr lang="ko-KR" altLang="en-US" sz="1400" dirty="0">
                <a:ea typeface="맑은 고딕"/>
              </a:rPr>
              <a:t>보행</a:t>
            </a:r>
            <a:r>
              <a:rPr lang="en-US" altLang="ko-KR" sz="1400" dirty="0">
                <a:ea typeface="맑은 고딕"/>
              </a:rPr>
              <a:t> </a:t>
            </a:r>
            <a:r>
              <a:rPr lang="ko-KR" altLang="en-US" sz="1400" dirty="0">
                <a:ea typeface="맑은 고딕"/>
              </a:rPr>
              <a:t>데이터</a:t>
            </a:r>
            <a:endParaRPr lang="en-US" altLang="ko-KR" sz="1400" dirty="0">
              <a:ea typeface="맑은 고딕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ea typeface="맑은 고딕"/>
              </a:rPr>
              <a:t>- </a:t>
            </a:r>
            <a:r>
              <a:rPr lang="en-US" altLang="ko-KR" sz="1400" dirty="0" err="1">
                <a:ea typeface="맑은 고딕"/>
              </a:rPr>
              <a:t>HS_parameter</a:t>
            </a:r>
            <a:r>
              <a:rPr lang="en-US" altLang="ko-KR" sz="1400" dirty="0">
                <a:ea typeface="맑은 고딕"/>
              </a:rPr>
              <a:t>(</a:t>
            </a:r>
            <a:r>
              <a:rPr lang="en-US" altLang="ko-KR" sz="1400" dirty="0">
                <a:highlight>
                  <a:srgbClr val="00FF00"/>
                </a:highlight>
                <a:ea typeface="맑은 고딕"/>
              </a:rPr>
              <a:t>Angle</a:t>
            </a:r>
            <a:r>
              <a:rPr lang="en-US" altLang="ko-KR" sz="1400" dirty="0">
                <a:ea typeface="맑은 고딕"/>
              </a:rPr>
              <a:t>, FSR, IMU) - Heel strike index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ea typeface="맑은 고딕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ea typeface="맑은 고딕"/>
              </a:rPr>
              <a:t>X-axis angle : Pitch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ea typeface="맑은 고딕"/>
              </a:rPr>
              <a:t>Y-axis angle : Roll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ea typeface="맑은 고딕"/>
              </a:rPr>
              <a:t>Z-axis angle : Yaw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ea typeface="맑은 고딕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ea typeface="맑은 고딕"/>
              </a:rPr>
              <a:t>Sampling Rate : 75 Hz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altLang="ko-KR" sz="1400" dirty="0">
              <a:ea typeface="맑은 고딕"/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1400" dirty="0">
                <a:ea typeface="맑은 고딕"/>
              </a:rPr>
              <a:t>Gap / Constrain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altLang="ko-KR" sz="1400">
              <a:ea typeface="맑은 고딕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ea typeface="맑은 고딕"/>
              </a:rPr>
              <a:t>1m (1m, 1.5m, 2m) - 25trial x 3 = 75trials</a:t>
            </a:r>
            <a:endParaRPr lang="en-US" sz="1400" dirty="0">
              <a:ea typeface="맑은 고딕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ea typeface="맑은 고딕"/>
              </a:rPr>
              <a:t>1.5m (1m, 1.5m, 2m) - 20trial x 3 = 60trials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ea typeface="맑은 고딕"/>
              </a:rPr>
              <a:t>2m (1m, 1.5m, 2m) - 15trial x 3 = 45trials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Normal gait- 20trials</a:t>
            </a:r>
            <a:endParaRPr lang="en-US" sz="1400" dirty="0">
              <a:ea typeface="맑은 고딕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(3 x 3) x 2 (L,R) + 2 = 20 category</a:t>
            </a:r>
            <a:endParaRPr lang="en-US" altLang="ko-KR" sz="1400" dirty="0">
              <a:ea typeface="맑은 고딕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ea typeface="맑은 고딕"/>
              </a:rPr>
              <a:t>Total- </a:t>
            </a:r>
            <a:r>
              <a:rPr lang="en-US" altLang="ko-KR" sz="1400" dirty="0">
                <a:highlight>
                  <a:srgbClr val="00FF00"/>
                </a:highlight>
                <a:ea typeface="맑은 고딕"/>
              </a:rPr>
              <a:t>220trials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/>
          </a:p>
        </p:txBody>
      </p:sp>
      <p:pic>
        <p:nvPicPr>
          <p:cNvPr id="4" name="그림 5">
            <a:extLst>
              <a:ext uri="{FF2B5EF4-FFF2-40B4-BE49-F238E27FC236}">
                <a16:creationId xmlns:a16="http://schemas.microsoft.com/office/drawing/2014/main" id="{4FA7E7EC-96BA-F205-447B-3F2116425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3474" y="2000821"/>
            <a:ext cx="1798320" cy="180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79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AE7A434-7572-4285-AFE2-3C04E907434B}"/>
              </a:ext>
            </a:extLst>
          </p:cNvPr>
          <p:cNvSpPr/>
          <p:nvPr/>
        </p:nvSpPr>
        <p:spPr>
          <a:xfrm>
            <a:off x="8146659" y="626679"/>
            <a:ext cx="3672863" cy="56821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2400" dirty="0" err="1">
                <a:ea typeface="맑은 고딕"/>
              </a:rPr>
              <a:t>Learning</a:t>
            </a:r>
            <a:r>
              <a:rPr lang="ko-KR" altLang="en-US" sz="2400" dirty="0">
                <a:ea typeface="맑은 고딕"/>
              </a:rPr>
              <a:t> </a:t>
            </a:r>
            <a:r>
              <a:rPr lang="ko-KR" altLang="en-US" sz="2400" dirty="0" err="1">
                <a:ea typeface="맑은 고딕"/>
              </a:rPr>
              <a:t>rate</a:t>
            </a:r>
            <a:r>
              <a:rPr lang="ko-KR" altLang="en-US" sz="2400" dirty="0">
                <a:ea typeface="맑은 고딕"/>
              </a:rPr>
              <a:t> : 0.03</a:t>
            </a:r>
          </a:p>
          <a:p>
            <a:pPr algn="ctr"/>
            <a:r>
              <a:rPr lang="ko-KR" altLang="en-US" sz="2400" dirty="0" err="1">
                <a:ea typeface="맑은 고딕"/>
              </a:rPr>
              <a:t>Batch</a:t>
            </a:r>
            <a:r>
              <a:rPr lang="ko-KR" altLang="en-US" sz="2400" dirty="0">
                <a:ea typeface="맑은 고딕"/>
              </a:rPr>
              <a:t> </a:t>
            </a:r>
            <a:r>
              <a:rPr lang="ko-KR" altLang="en-US" sz="2400" dirty="0" err="1">
                <a:ea typeface="맑은 고딕"/>
              </a:rPr>
              <a:t>size</a:t>
            </a:r>
            <a:r>
              <a:rPr lang="ko-KR" altLang="en-US" sz="2400" dirty="0">
                <a:ea typeface="맑은 고딕"/>
              </a:rPr>
              <a:t> : 64</a:t>
            </a:r>
          </a:p>
          <a:p>
            <a:pPr algn="ctr"/>
            <a:r>
              <a:rPr lang="ko-KR" altLang="en-US" sz="2400" dirty="0" err="1">
                <a:ea typeface="맑은 고딕"/>
              </a:rPr>
              <a:t>Weight_Decay</a:t>
            </a:r>
            <a:r>
              <a:rPr lang="ko-KR" altLang="en-US" sz="2400" dirty="0">
                <a:ea typeface="맑은 고딕"/>
              </a:rPr>
              <a:t> : 0.0001</a:t>
            </a:r>
          </a:p>
          <a:p>
            <a:pPr algn="ctr"/>
            <a:r>
              <a:rPr lang="ko-KR" altLang="en-US" sz="2400" dirty="0" err="1">
                <a:ea typeface="맑은 고딕"/>
              </a:rPr>
              <a:t>Epoch</a:t>
            </a:r>
            <a:r>
              <a:rPr lang="ko-KR" altLang="en-US" sz="2400" dirty="0">
                <a:ea typeface="맑은 고딕"/>
              </a:rPr>
              <a:t> : 200</a:t>
            </a:r>
          </a:p>
          <a:p>
            <a:pPr algn="ctr"/>
            <a:r>
              <a:rPr lang="ko-KR" altLang="en-US" sz="2400" dirty="0" err="1">
                <a:ea typeface="맑은 고딕"/>
              </a:rPr>
              <a:t>Window</a:t>
            </a:r>
            <a:r>
              <a:rPr lang="ko-KR" altLang="en-US" sz="2400" dirty="0">
                <a:ea typeface="맑은 고딕"/>
              </a:rPr>
              <a:t> </a:t>
            </a:r>
            <a:r>
              <a:rPr lang="ko-KR" altLang="en-US" sz="2400" dirty="0" err="1">
                <a:ea typeface="맑은 고딕"/>
              </a:rPr>
              <a:t>size</a:t>
            </a:r>
            <a:r>
              <a:rPr lang="ko-KR" altLang="en-US" sz="2400" dirty="0">
                <a:ea typeface="맑은 고딕"/>
              </a:rPr>
              <a:t> : 0.4s</a:t>
            </a:r>
          </a:p>
          <a:p>
            <a:pPr algn="ctr"/>
            <a:r>
              <a:rPr lang="ko-KR" altLang="en-US" sz="2400" dirty="0" err="1">
                <a:ea typeface="맑은 고딕"/>
              </a:rPr>
              <a:t>Train</a:t>
            </a:r>
            <a:r>
              <a:rPr lang="ko-KR" altLang="en-US" sz="2400" dirty="0">
                <a:ea typeface="맑은 고딕"/>
              </a:rPr>
              <a:t> : </a:t>
            </a:r>
            <a:r>
              <a:rPr lang="ko-KR" altLang="en-US" sz="2400" dirty="0" err="1">
                <a:ea typeface="맑은 고딕"/>
              </a:rPr>
              <a:t>Test</a:t>
            </a:r>
            <a:r>
              <a:rPr lang="ko-KR" altLang="en-US" sz="2400" dirty="0">
                <a:ea typeface="맑은 고딕"/>
              </a:rPr>
              <a:t> = 4 : 1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3E5587F-147E-4A3E-9366-507677944795}"/>
              </a:ext>
            </a:extLst>
          </p:cNvPr>
          <p:cNvSpPr/>
          <p:nvPr/>
        </p:nvSpPr>
        <p:spPr>
          <a:xfrm>
            <a:off x="8145017" y="625037"/>
            <a:ext cx="3680690" cy="6109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err="1">
                <a:ea typeface="맑은 고딕"/>
              </a:rPr>
              <a:t>Hyperparameter</a:t>
            </a:r>
            <a:endParaRPr lang="ko-KR" err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BC734AD-F0DB-4A6C-9D20-B3CC12D62310}"/>
              </a:ext>
            </a:extLst>
          </p:cNvPr>
          <p:cNvSpPr/>
          <p:nvPr/>
        </p:nvSpPr>
        <p:spPr>
          <a:xfrm>
            <a:off x="421107" y="1234636"/>
            <a:ext cx="3680690" cy="6517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err="1">
                <a:ea typeface="맑은 고딕"/>
              </a:rPr>
              <a:t>Convolution</a:t>
            </a:r>
            <a:endParaRPr lang="ko-KR" err="1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6AE2171-CA4C-41D2-959D-57CDBB636D2E}"/>
              </a:ext>
            </a:extLst>
          </p:cNvPr>
          <p:cNvSpPr/>
          <p:nvPr/>
        </p:nvSpPr>
        <p:spPr>
          <a:xfrm>
            <a:off x="421107" y="1844236"/>
            <a:ext cx="3680690" cy="6517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err="1">
                <a:ea typeface="맑은 고딕"/>
              </a:rPr>
              <a:t>BatchNorm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6FBA9EF-20F7-48B7-B676-13322CCA4071}"/>
              </a:ext>
            </a:extLst>
          </p:cNvPr>
          <p:cNvSpPr/>
          <p:nvPr/>
        </p:nvSpPr>
        <p:spPr>
          <a:xfrm>
            <a:off x="421106" y="2453835"/>
            <a:ext cx="3680690" cy="6517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err="1">
                <a:ea typeface="맑은 고딕"/>
              </a:rPr>
              <a:t>MaxPool</a:t>
            </a:r>
            <a:endParaRPr lang="ko-KR" err="1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21251C8-F31F-4DB9-9630-0C64FBC792EF}"/>
              </a:ext>
            </a:extLst>
          </p:cNvPr>
          <p:cNvSpPr/>
          <p:nvPr/>
        </p:nvSpPr>
        <p:spPr>
          <a:xfrm>
            <a:off x="421106" y="3063436"/>
            <a:ext cx="3680690" cy="6517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err="1">
                <a:ea typeface="맑은 고딕"/>
              </a:rPr>
              <a:t>Convolution</a:t>
            </a:r>
            <a:endParaRPr lang="ko-KR" err="1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71736A2-4BD0-4894-AE6A-EAF1EB4FE38C}"/>
              </a:ext>
            </a:extLst>
          </p:cNvPr>
          <p:cNvSpPr/>
          <p:nvPr/>
        </p:nvSpPr>
        <p:spPr>
          <a:xfrm>
            <a:off x="421106" y="3693818"/>
            <a:ext cx="3680690" cy="6517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err="1">
                <a:ea typeface="맑은 고딕"/>
              </a:rPr>
              <a:t>BatchNorm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0B0690C-3E93-4613-8B88-6CAB021D0F90}"/>
              </a:ext>
            </a:extLst>
          </p:cNvPr>
          <p:cNvSpPr/>
          <p:nvPr/>
        </p:nvSpPr>
        <p:spPr>
          <a:xfrm>
            <a:off x="428032" y="4331126"/>
            <a:ext cx="3680690" cy="6517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err="1">
                <a:ea typeface="맑은 고딕"/>
              </a:rPr>
              <a:t>MaxPool</a:t>
            </a:r>
            <a:endParaRPr lang="ko-KR" err="1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F3B9421-7119-4002-81FD-965E6C49A18F}"/>
              </a:ext>
            </a:extLst>
          </p:cNvPr>
          <p:cNvSpPr/>
          <p:nvPr/>
        </p:nvSpPr>
        <p:spPr>
          <a:xfrm>
            <a:off x="428034" y="4961508"/>
            <a:ext cx="3680690" cy="6517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>
                <a:ea typeface="맑은 고딕"/>
              </a:rPr>
              <a:t>FC </a:t>
            </a:r>
            <a:r>
              <a:rPr lang="ko-KR" altLang="en-US" err="1">
                <a:ea typeface="맑은 고딕"/>
              </a:rPr>
              <a:t>layer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F247FCE-6E2E-47EA-B475-E144FE699A41}"/>
              </a:ext>
            </a:extLst>
          </p:cNvPr>
          <p:cNvSpPr/>
          <p:nvPr/>
        </p:nvSpPr>
        <p:spPr>
          <a:xfrm>
            <a:off x="428034" y="5598817"/>
            <a:ext cx="3680690" cy="6517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ea typeface="맑은 고딕"/>
              </a:rPr>
              <a:t>Dense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layer</a:t>
            </a:r>
            <a:endParaRPr lang="ko-KR" dirty="0" err="1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114D05B-9373-48FB-947E-3DF5CDCCFB42}"/>
              </a:ext>
            </a:extLst>
          </p:cNvPr>
          <p:cNvSpPr/>
          <p:nvPr/>
        </p:nvSpPr>
        <p:spPr>
          <a:xfrm>
            <a:off x="421107" y="597326"/>
            <a:ext cx="3680690" cy="6517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>
                <a:ea typeface="맑은 고딕"/>
              </a:rPr>
              <a:t>CNN</a:t>
            </a:r>
            <a:endParaRPr lang="ko-KR"/>
          </a:p>
        </p:txBody>
      </p:sp>
      <p:sp>
        <p:nvSpPr>
          <p:cNvPr id="40" name="TextBox 1">
            <a:extLst>
              <a:ext uri="{FF2B5EF4-FFF2-40B4-BE49-F238E27FC236}">
                <a16:creationId xmlns:a16="http://schemas.microsoft.com/office/drawing/2014/main" id="{6B926F2A-ADC8-95B1-3379-8448E2372FBA}"/>
              </a:ext>
            </a:extLst>
          </p:cNvPr>
          <p:cNvSpPr txBox="1"/>
          <p:nvPr/>
        </p:nvSpPr>
        <p:spPr>
          <a:xfrm>
            <a:off x="139446" y="115062"/>
            <a:ext cx="27432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ea typeface="맑은 고딕"/>
              </a:rPr>
              <a:t>CNN</a:t>
            </a:r>
            <a:endParaRPr lang="ko-KR" altLang="en-US" dirty="0"/>
          </a:p>
        </p:txBody>
      </p:sp>
      <p:pic>
        <p:nvPicPr>
          <p:cNvPr id="2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0819739-5EFA-7BD4-FC7B-7776EBBA7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776" y="597741"/>
            <a:ext cx="3675888" cy="568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482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촛대이(가) 표시된 사진&#10;&#10;자동 생성된 설명">
            <a:extLst>
              <a:ext uri="{FF2B5EF4-FFF2-40B4-BE49-F238E27FC236}">
                <a16:creationId xmlns:a16="http://schemas.microsoft.com/office/drawing/2014/main" id="{27CAB712-F34D-09C1-33F5-B3B401912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3056" y="1768655"/>
            <a:ext cx="5583936" cy="2875682"/>
          </a:xfrm>
          <a:prstGeom prst="rect">
            <a:avLst/>
          </a:prstGeom>
        </p:spPr>
      </p:pic>
      <p:pic>
        <p:nvPicPr>
          <p:cNvPr id="3" name="그림 3">
            <a:extLst>
              <a:ext uri="{FF2B5EF4-FFF2-40B4-BE49-F238E27FC236}">
                <a16:creationId xmlns:a16="http://schemas.microsoft.com/office/drawing/2014/main" id="{37224979-AA81-7684-D8E4-78F632103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008" y="1768655"/>
            <a:ext cx="5553456" cy="29183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65306B-A5FB-1A53-A74B-E0A2FB0AC92F}"/>
              </a:ext>
            </a:extLst>
          </p:cNvPr>
          <p:cNvSpPr txBox="1"/>
          <p:nvPr/>
        </p:nvSpPr>
        <p:spPr>
          <a:xfrm>
            <a:off x="8247888" y="13655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</a:rPr>
              <a:t>Raw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03277E-BDD7-8509-BD06-8A594570B7A7}"/>
              </a:ext>
            </a:extLst>
          </p:cNvPr>
          <p:cNvSpPr txBox="1"/>
          <p:nvPr/>
        </p:nvSpPr>
        <p:spPr>
          <a:xfrm>
            <a:off x="2176272" y="134112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1st </a:t>
            </a:r>
            <a:r>
              <a:rPr lang="ko-KR" altLang="en-US" dirty="0" err="1">
                <a:ea typeface="맑은 고딕"/>
              </a:rPr>
              <a:t>trial</a:t>
            </a:r>
            <a:r>
              <a:rPr lang="ko-KR" altLang="en-US" dirty="0">
                <a:ea typeface="맑은 고딕"/>
              </a:rPr>
              <a:t> 절삭 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EC4ECA-7CF3-993D-2736-7EF10E6B60D1}"/>
              </a:ext>
            </a:extLst>
          </p:cNvPr>
          <p:cNvSpPr txBox="1"/>
          <p:nvPr/>
        </p:nvSpPr>
        <p:spPr>
          <a:xfrm>
            <a:off x="2798064" y="4779264"/>
            <a:ext cx="68701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</a:rPr>
              <a:t>Sub</a:t>
            </a:r>
            <a:r>
              <a:rPr lang="ko-KR" altLang="en-US" dirty="0">
                <a:ea typeface="맑은 고딕"/>
              </a:rPr>
              <a:t> 6,8,9,10의 </a:t>
            </a:r>
            <a:r>
              <a:rPr lang="ko-KR" altLang="en-US" dirty="0" err="1">
                <a:ea typeface="맑은 고딕"/>
              </a:rPr>
              <a:t>normal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walking</a:t>
            </a:r>
            <a:r>
              <a:rPr lang="ko-KR" altLang="en-US" dirty="0">
                <a:ea typeface="맑은 고딕"/>
              </a:rPr>
              <a:t> 1st </a:t>
            </a:r>
            <a:r>
              <a:rPr lang="ko-KR" altLang="en-US" dirty="0" err="1">
                <a:ea typeface="맑은 고딕"/>
              </a:rPr>
              <a:t>trial에서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이상데이터 절삭</a:t>
            </a:r>
            <a:endParaRPr lang="ko-KR" altLang="en-US" dirty="0">
              <a:ea typeface="맑은 고딕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F28AEF-AF69-639C-0890-8AB77CD97D7D}"/>
              </a:ext>
            </a:extLst>
          </p:cNvPr>
          <p:cNvSpPr txBox="1"/>
          <p:nvPr/>
        </p:nvSpPr>
        <p:spPr>
          <a:xfrm>
            <a:off x="170688" y="14630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데이터 정리</a:t>
            </a:r>
          </a:p>
        </p:txBody>
      </p:sp>
    </p:spTree>
    <p:extLst>
      <p:ext uri="{BB962C8B-B14F-4D97-AF65-F5344CB8AC3E}">
        <p14:creationId xmlns:p14="http://schemas.microsoft.com/office/powerpoint/2010/main" val="3146782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FC3CD-73BE-9662-039E-A801EA0FE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115189"/>
            <a:ext cx="10515600" cy="1325563"/>
          </a:xfrm>
        </p:spPr>
        <p:txBody>
          <a:bodyPr/>
          <a:lstStyle/>
          <a:p>
            <a:r>
              <a:rPr lang="ko-KR" altLang="en-US" dirty="0" err="1">
                <a:ea typeface="맑은 고딕"/>
              </a:rPr>
              <a:t>Roll</a:t>
            </a:r>
            <a:r>
              <a:rPr lang="ko-KR" altLang="en-US" dirty="0">
                <a:ea typeface="맑은 고딕"/>
              </a:rPr>
              <a:t>(</a:t>
            </a:r>
            <a:r>
              <a:rPr lang="ko-KR" altLang="en-US" dirty="0" err="1">
                <a:ea typeface="맑은 고딕"/>
              </a:rPr>
              <a:t>Y-axis</a:t>
            </a:r>
            <a:r>
              <a:rPr lang="ko-KR" altLang="en-US" dirty="0">
                <a:ea typeface="맑은 고딕"/>
              </a:rPr>
              <a:t>) </a:t>
            </a:r>
            <a:r>
              <a:rPr lang="ko-KR" altLang="en-US" dirty="0" err="1">
                <a:ea typeface="맑은 고딕"/>
              </a:rPr>
              <a:t>Angle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Raw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data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plot</a:t>
            </a:r>
            <a:r>
              <a:rPr lang="ko-KR" altLang="en-US" dirty="0">
                <a:ea typeface="맑은 고딕"/>
              </a:rPr>
              <a:t> (Sub1)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F2B5E7-D9E5-B812-636A-14554493FFDD}"/>
              </a:ext>
            </a:extLst>
          </p:cNvPr>
          <p:cNvSpPr txBox="1"/>
          <p:nvPr/>
        </p:nvSpPr>
        <p:spPr>
          <a:xfrm>
            <a:off x="2535936" y="1188720"/>
            <a:ext cx="25968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</a:rPr>
              <a:t>Normal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walking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3A75F4-FDCC-17A8-32DA-E661DE14170B}"/>
              </a:ext>
            </a:extLst>
          </p:cNvPr>
          <p:cNvSpPr txBox="1"/>
          <p:nvPr/>
        </p:nvSpPr>
        <p:spPr>
          <a:xfrm>
            <a:off x="7973568" y="1188719"/>
            <a:ext cx="312724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1m </a:t>
            </a:r>
            <a:r>
              <a:rPr lang="ko-KR" altLang="en-US" dirty="0" err="1">
                <a:ea typeface="맑은 고딕"/>
              </a:rPr>
              <a:t>gap</a:t>
            </a:r>
            <a:r>
              <a:rPr lang="ko-KR" altLang="en-US" dirty="0">
                <a:ea typeface="맑은 고딕"/>
              </a:rPr>
              <a:t> 100cm </a:t>
            </a:r>
            <a:r>
              <a:rPr lang="ko-KR" altLang="en-US" dirty="0" err="1">
                <a:ea typeface="맑은 고딕"/>
              </a:rPr>
              <a:t>constrain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8D8AD1-B64A-8ED7-8D67-E2CA37D4B09A}"/>
              </a:ext>
            </a:extLst>
          </p:cNvPr>
          <p:cNvSpPr txBox="1"/>
          <p:nvPr/>
        </p:nvSpPr>
        <p:spPr>
          <a:xfrm>
            <a:off x="2005584" y="3590543"/>
            <a:ext cx="312724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1m </a:t>
            </a:r>
            <a:r>
              <a:rPr lang="ko-KR" altLang="en-US" dirty="0" err="1">
                <a:ea typeface="맑은 고딕"/>
              </a:rPr>
              <a:t>gap</a:t>
            </a:r>
            <a:r>
              <a:rPr lang="ko-KR" altLang="en-US" dirty="0">
                <a:ea typeface="맑은 고딕"/>
              </a:rPr>
              <a:t> 150cm </a:t>
            </a:r>
            <a:r>
              <a:rPr lang="ko-KR" altLang="en-US" dirty="0" err="1">
                <a:ea typeface="맑은 고딕"/>
              </a:rPr>
              <a:t>constrain</a:t>
            </a:r>
            <a:endParaRPr lang="ko-KR" altLang="en-US" dirty="0">
              <a:ea typeface="맑은 고딕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FE97BA-4673-8978-E6D9-A764922F9781}"/>
              </a:ext>
            </a:extLst>
          </p:cNvPr>
          <p:cNvSpPr txBox="1"/>
          <p:nvPr/>
        </p:nvSpPr>
        <p:spPr>
          <a:xfrm>
            <a:off x="7912608" y="3614927"/>
            <a:ext cx="312724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1m </a:t>
            </a:r>
            <a:r>
              <a:rPr lang="ko-KR" altLang="en-US" dirty="0" err="1">
                <a:ea typeface="맑은 고딕"/>
              </a:rPr>
              <a:t>gap</a:t>
            </a:r>
            <a:r>
              <a:rPr lang="ko-KR" altLang="en-US" dirty="0">
                <a:ea typeface="맑은 고딕"/>
              </a:rPr>
              <a:t> 200cm </a:t>
            </a:r>
            <a:r>
              <a:rPr lang="ko-KR" altLang="en-US" dirty="0" err="1">
                <a:ea typeface="맑은 고딕"/>
              </a:rPr>
              <a:t>constrain</a:t>
            </a:r>
            <a:endParaRPr lang="ko-KR" altLang="en-US" dirty="0">
              <a:ea typeface="맑은 고딕"/>
            </a:endParaRPr>
          </a:p>
        </p:txBody>
      </p:sp>
      <p:pic>
        <p:nvPicPr>
          <p:cNvPr id="12" name="그림 12">
            <a:extLst>
              <a:ext uri="{FF2B5EF4-FFF2-40B4-BE49-F238E27FC236}">
                <a16:creationId xmlns:a16="http://schemas.microsoft.com/office/drawing/2014/main" id="{94BF050C-82A8-9915-B479-A3A8BE707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144" y="1533871"/>
            <a:ext cx="5797296" cy="2083377"/>
          </a:xfrm>
          <a:prstGeom prst="rect">
            <a:avLst/>
          </a:prstGeom>
        </p:spPr>
      </p:pic>
      <p:pic>
        <p:nvPicPr>
          <p:cNvPr id="13" name="그림 13">
            <a:extLst>
              <a:ext uri="{FF2B5EF4-FFF2-40B4-BE49-F238E27FC236}">
                <a16:creationId xmlns:a16="http://schemas.microsoft.com/office/drawing/2014/main" id="{0C3D7E5B-86F6-293D-78DB-2FAF9D74E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976" y="1533871"/>
            <a:ext cx="5638800" cy="2083377"/>
          </a:xfrm>
          <a:prstGeom prst="rect">
            <a:avLst/>
          </a:prstGeom>
        </p:spPr>
      </p:pic>
      <p:pic>
        <p:nvPicPr>
          <p:cNvPr id="14" name="그림 14">
            <a:extLst>
              <a:ext uri="{FF2B5EF4-FFF2-40B4-BE49-F238E27FC236}">
                <a16:creationId xmlns:a16="http://schemas.microsoft.com/office/drawing/2014/main" id="{24509D1E-3D19-3A3B-384C-CCBB7B183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408" y="3960079"/>
            <a:ext cx="5590032" cy="2083377"/>
          </a:xfrm>
          <a:prstGeom prst="rect">
            <a:avLst/>
          </a:prstGeom>
        </p:spPr>
      </p:pic>
      <p:pic>
        <p:nvPicPr>
          <p:cNvPr id="15" name="그림 15">
            <a:extLst>
              <a:ext uri="{FF2B5EF4-FFF2-40B4-BE49-F238E27FC236}">
                <a16:creationId xmlns:a16="http://schemas.microsoft.com/office/drawing/2014/main" id="{2EE07C6A-5190-50B6-9BBE-72A16AAB80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4976" y="3960079"/>
            <a:ext cx="5638800" cy="208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758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36F408-8694-EDDD-4E53-7D41FCDAC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(</a:t>
            </a:r>
            <a:r>
              <a:rPr lang="ko-KR" altLang="en-US" dirty="0" err="1">
                <a:ea typeface="맑은 고딕"/>
              </a:rPr>
              <a:t>Yaw</a:t>
            </a:r>
            <a:r>
              <a:rPr lang="ko-KR" altLang="en-US" dirty="0">
                <a:ea typeface="맑은 고딕"/>
              </a:rPr>
              <a:t>) </a:t>
            </a:r>
            <a:r>
              <a:rPr lang="ko-KR" altLang="en-US" dirty="0" err="1">
                <a:ea typeface="맑은 고딕"/>
              </a:rPr>
              <a:t>Z-axis</a:t>
            </a:r>
            <a:r>
              <a:rPr lang="ko-KR" altLang="en-US" dirty="0">
                <a:ea typeface="맑은 고딕"/>
              </a:rPr>
              <a:t> 필터링</a:t>
            </a:r>
          </a:p>
        </p:txBody>
      </p:sp>
      <p:pic>
        <p:nvPicPr>
          <p:cNvPr id="5" name="그림 5" descr="텍스트, 캐비닛, 안테나이(가) 표시된 사진&#10;&#10;자동 생성된 설명">
            <a:extLst>
              <a:ext uri="{FF2B5EF4-FFF2-40B4-BE49-F238E27FC236}">
                <a16:creationId xmlns:a16="http://schemas.microsoft.com/office/drawing/2014/main" id="{2338B3B6-8D96-4AF4-E748-967C8B5FCC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4432" y="1748441"/>
            <a:ext cx="6388608" cy="359740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CCB61C-1172-98E8-DFD6-220A1F276AEE}"/>
              </a:ext>
            </a:extLst>
          </p:cNvPr>
          <p:cNvSpPr txBox="1"/>
          <p:nvPr/>
        </p:nvSpPr>
        <p:spPr>
          <a:xfrm>
            <a:off x="2779776" y="5132832"/>
            <a:ext cx="68092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</a:rPr>
              <a:t>Yaw에서</a:t>
            </a:r>
            <a:r>
              <a:rPr lang="ko-KR" altLang="en-US" dirty="0">
                <a:ea typeface="맑은 고딕"/>
              </a:rPr>
              <a:t> 발생한 필터링 에러를 보정해서 다시 데이터를 받음</a:t>
            </a:r>
          </a:p>
        </p:txBody>
      </p:sp>
    </p:spTree>
    <p:extLst>
      <p:ext uri="{BB962C8B-B14F-4D97-AF65-F5344CB8AC3E}">
        <p14:creationId xmlns:p14="http://schemas.microsoft.com/office/powerpoint/2010/main" val="374442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FC3CD-73BE-9662-039E-A801EA0FE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115189"/>
            <a:ext cx="10515600" cy="1325563"/>
          </a:xfrm>
        </p:spPr>
        <p:txBody>
          <a:bodyPr/>
          <a:lstStyle/>
          <a:p>
            <a:r>
              <a:rPr lang="ko-KR" altLang="en-US" dirty="0" err="1">
                <a:ea typeface="맑은 고딕"/>
              </a:rPr>
              <a:t>Yaw</a:t>
            </a:r>
            <a:r>
              <a:rPr lang="ko-KR" altLang="en-US" dirty="0">
                <a:ea typeface="맑은 고딕"/>
              </a:rPr>
              <a:t>(</a:t>
            </a:r>
            <a:r>
              <a:rPr lang="ko-KR" altLang="en-US" dirty="0" err="1">
                <a:ea typeface="맑은 고딕"/>
              </a:rPr>
              <a:t>Z-axis</a:t>
            </a:r>
            <a:r>
              <a:rPr lang="ko-KR" altLang="en-US" dirty="0">
                <a:ea typeface="맑은 고딕"/>
              </a:rPr>
              <a:t>) </a:t>
            </a:r>
            <a:r>
              <a:rPr lang="ko-KR" altLang="en-US" dirty="0" err="1">
                <a:ea typeface="맑은 고딕"/>
              </a:rPr>
              <a:t>Angle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Raw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data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plot</a:t>
            </a:r>
            <a:r>
              <a:rPr lang="ko-KR" altLang="en-US" dirty="0">
                <a:ea typeface="맑은 고딕"/>
              </a:rPr>
              <a:t> (Sub1)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F2B5E7-D9E5-B812-636A-14554493FFDD}"/>
              </a:ext>
            </a:extLst>
          </p:cNvPr>
          <p:cNvSpPr txBox="1"/>
          <p:nvPr/>
        </p:nvSpPr>
        <p:spPr>
          <a:xfrm>
            <a:off x="2535936" y="1188720"/>
            <a:ext cx="25968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</a:rPr>
              <a:t>Normal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walking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3A75F4-FDCC-17A8-32DA-E661DE14170B}"/>
              </a:ext>
            </a:extLst>
          </p:cNvPr>
          <p:cNvSpPr txBox="1"/>
          <p:nvPr/>
        </p:nvSpPr>
        <p:spPr>
          <a:xfrm>
            <a:off x="7973568" y="1188719"/>
            <a:ext cx="312724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1m </a:t>
            </a:r>
            <a:r>
              <a:rPr lang="ko-KR" altLang="en-US" dirty="0" err="1">
                <a:ea typeface="맑은 고딕"/>
              </a:rPr>
              <a:t>gap</a:t>
            </a:r>
            <a:r>
              <a:rPr lang="ko-KR" altLang="en-US" dirty="0">
                <a:ea typeface="맑은 고딕"/>
              </a:rPr>
              <a:t> 100cm </a:t>
            </a:r>
            <a:r>
              <a:rPr lang="ko-KR" altLang="en-US" dirty="0" err="1">
                <a:ea typeface="맑은 고딕"/>
              </a:rPr>
              <a:t>constrain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8D8AD1-B64A-8ED7-8D67-E2CA37D4B09A}"/>
              </a:ext>
            </a:extLst>
          </p:cNvPr>
          <p:cNvSpPr txBox="1"/>
          <p:nvPr/>
        </p:nvSpPr>
        <p:spPr>
          <a:xfrm>
            <a:off x="2005584" y="3590543"/>
            <a:ext cx="312724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1m </a:t>
            </a:r>
            <a:r>
              <a:rPr lang="ko-KR" altLang="en-US" dirty="0" err="1">
                <a:ea typeface="맑은 고딕"/>
              </a:rPr>
              <a:t>gap</a:t>
            </a:r>
            <a:r>
              <a:rPr lang="ko-KR" altLang="en-US" dirty="0">
                <a:ea typeface="맑은 고딕"/>
              </a:rPr>
              <a:t> 150cm </a:t>
            </a:r>
            <a:r>
              <a:rPr lang="ko-KR" altLang="en-US" dirty="0" err="1">
                <a:ea typeface="맑은 고딕"/>
              </a:rPr>
              <a:t>constrain</a:t>
            </a:r>
            <a:endParaRPr lang="ko-KR" altLang="en-US" dirty="0">
              <a:ea typeface="맑은 고딕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FE97BA-4673-8978-E6D9-A764922F9781}"/>
              </a:ext>
            </a:extLst>
          </p:cNvPr>
          <p:cNvSpPr txBox="1"/>
          <p:nvPr/>
        </p:nvSpPr>
        <p:spPr>
          <a:xfrm>
            <a:off x="7912608" y="3614927"/>
            <a:ext cx="312724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1m </a:t>
            </a:r>
            <a:r>
              <a:rPr lang="ko-KR" altLang="en-US" dirty="0" err="1">
                <a:ea typeface="맑은 고딕"/>
              </a:rPr>
              <a:t>gap</a:t>
            </a:r>
            <a:r>
              <a:rPr lang="ko-KR" altLang="en-US" dirty="0">
                <a:ea typeface="맑은 고딕"/>
              </a:rPr>
              <a:t> 200cm </a:t>
            </a:r>
            <a:r>
              <a:rPr lang="ko-KR" altLang="en-US" dirty="0" err="1">
                <a:ea typeface="맑은 고딕"/>
              </a:rPr>
              <a:t>constrain</a:t>
            </a:r>
            <a:endParaRPr lang="ko-KR" altLang="en-US" dirty="0">
              <a:ea typeface="맑은 고딕"/>
            </a:endParaRPr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1FD67A7B-FE77-BAF9-972F-79B74973E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2" y="1607023"/>
            <a:ext cx="5663184" cy="2010225"/>
          </a:xfrm>
          <a:prstGeom prst="rect">
            <a:avLst/>
          </a:prstGeom>
        </p:spPr>
      </p:pic>
      <p:pic>
        <p:nvPicPr>
          <p:cNvPr id="5" name="그림 7">
            <a:extLst>
              <a:ext uri="{FF2B5EF4-FFF2-40B4-BE49-F238E27FC236}">
                <a16:creationId xmlns:a16="http://schemas.microsoft.com/office/drawing/2014/main" id="{E67FE98A-6A82-5AA5-86C0-2D5F9D252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008" y="1607023"/>
            <a:ext cx="5382768" cy="1985841"/>
          </a:xfrm>
          <a:prstGeom prst="rect">
            <a:avLst/>
          </a:prstGeom>
        </p:spPr>
      </p:pic>
      <p:pic>
        <p:nvPicPr>
          <p:cNvPr id="8" name="그림 8">
            <a:extLst>
              <a:ext uri="{FF2B5EF4-FFF2-40B4-BE49-F238E27FC236}">
                <a16:creationId xmlns:a16="http://schemas.microsoft.com/office/drawing/2014/main" id="{58817B92-5B42-A321-BED6-31F1B65510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408" y="3960079"/>
            <a:ext cx="5663184" cy="2034609"/>
          </a:xfrm>
          <a:prstGeom prst="rect">
            <a:avLst/>
          </a:prstGeom>
        </p:spPr>
      </p:pic>
      <p:pic>
        <p:nvPicPr>
          <p:cNvPr id="9" name="그림 15">
            <a:extLst>
              <a:ext uri="{FF2B5EF4-FFF2-40B4-BE49-F238E27FC236}">
                <a16:creationId xmlns:a16="http://schemas.microsoft.com/office/drawing/2014/main" id="{8444E9E1-4598-5F9E-371F-D2C9F22EF7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1008" y="3960079"/>
            <a:ext cx="5382768" cy="203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797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27C2C3D-16B5-1D22-33A9-57132F3CECC2}"/>
              </a:ext>
            </a:extLst>
          </p:cNvPr>
          <p:cNvGraphicFramePr>
            <a:graphicFrameLocks noGrp="1"/>
          </p:cNvGraphicFramePr>
          <p:nvPr/>
        </p:nvGraphicFramePr>
        <p:xfrm>
          <a:off x="1303925" y="1148282"/>
          <a:ext cx="4267200" cy="1114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18508701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2531607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2041525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71145390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68092917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4902099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406194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dirty="0" err="1">
                          <a:effectLst/>
                          <a:latin typeface="Calibri"/>
                        </a:rPr>
                        <a:t>Pitch</a:t>
                      </a:r>
                      <a:endParaRPr lang="ko-KR" altLang="en-US" sz="1100" dirty="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extLst>
                  <a:ext uri="{0D108BD9-81ED-4DB2-BD59-A6C34878D82A}">
                    <a16:rowId xmlns:a16="http://schemas.microsoft.com/office/drawing/2014/main" val="11196217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0.0425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0.0475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0.0354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0.0329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0.0293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0.0307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40396444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G1.5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0.0379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0.0371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0.0263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0.0311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0.0229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0.0246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3783624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G2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0.0322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0.0315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0.0308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0.0317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0.0234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42702510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 err="1">
                          <a:effectLst/>
                        </a:rPr>
                        <a:t>Normal</a:t>
                      </a:r>
                      <a:endParaRPr lang="af-ZA" sz="1100" b="1" dirty="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0.0232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LAVG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0.0314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RAVG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0.0345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572192364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67B6131-DD52-F9D8-A751-B505FD7E8F03}"/>
              </a:ext>
            </a:extLst>
          </p:cNvPr>
          <p:cNvGraphicFramePr>
            <a:graphicFrameLocks noGrp="1"/>
          </p:cNvGraphicFramePr>
          <p:nvPr/>
        </p:nvGraphicFramePr>
        <p:xfrm>
          <a:off x="1312314" y="2556329"/>
          <a:ext cx="4267200" cy="1114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406267291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3032581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7630772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4914948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3588732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3595899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81136809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dirty="0" err="1">
                          <a:effectLst/>
                          <a:latin typeface="Calibri"/>
                        </a:rPr>
                        <a:t>Roll</a:t>
                      </a:r>
                      <a:endParaRPr lang="ko-KR" altLang="en-US" sz="1100" dirty="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extLst>
                  <a:ext uri="{0D108BD9-81ED-4DB2-BD59-A6C34878D82A}">
                    <a16:rowId xmlns:a16="http://schemas.microsoft.com/office/drawing/2014/main" val="39686440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0.0749</a:t>
                      </a:r>
                      <a:endParaRPr lang="en-US" altLang="ko-KR" sz="1100" dirty="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0.0814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0.0483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0.0455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0.0363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1679732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G1.5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0.0459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0.0477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0.0316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0.0348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0.0307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0.0324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28913877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G2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0.0423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0.0422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0.0347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0.0354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0.0316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0.0292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7915217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 err="1">
                          <a:effectLst/>
                        </a:rPr>
                        <a:t>Normal</a:t>
                      </a:r>
                      <a:endParaRPr lang="af-ZA" sz="1100" b="1" dirty="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0.0343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0.0347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LAVG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0.0412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RAVG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0.0461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2594123845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60359A8-F3B2-5D5A-BA29-9897D470979F}"/>
              </a:ext>
            </a:extLst>
          </p:cNvPr>
          <p:cNvGraphicFramePr>
            <a:graphicFrameLocks noGrp="1"/>
          </p:cNvGraphicFramePr>
          <p:nvPr/>
        </p:nvGraphicFramePr>
        <p:xfrm>
          <a:off x="1332544" y="3999409"/>
          <a:ext cx="4267200" cy="11191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20705945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59831231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2929099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38238204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6263303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9374420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1855869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dirty="0" err="1">
                          <a:effectLst/>
                          <a:latin typeface="Calibri"/>
                        </a:rPr>
                        <a:t>Yaw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extLst>
                  <a:ext uri="{0D108BD9-81ED-4DB2-BD59-A6C34878D82A}">
                    <a16:rowId xmlns:a16="http://schemas.microsoft.com/office/drawing/2014/main" val="34469009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0.2413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0.2434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0.1182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0.1176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0.0647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0.0606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4030692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G1.5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0.1374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0.1408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0.0889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0.0925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0.0551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0.056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237061165"/>
                  </a:ext>
                </a:extLst>
              </a:tr>
              <a:tr h="227588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G2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0.1417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0.1435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0.1122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0.1083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0.0821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0.0805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25435792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 err="1">
                          <a:effectLst/>
                        </a:rPr>
                        <a:t>Normal</a:t>
                      </a:r>
                      <a:endParaRPr lang="af-ZA" sz="1100" b="1" dirty="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0.0952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0.0662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LAVG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0.1137</a:t>
                      </a:r>
                      <a:endParaRPr lang="en-US" altLang="ko-KR" sz="1100" dirty="0"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RAVG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0.1223</a:t>
                      </a:r>
                      <a:endParaRPr lang="en-US" altLang="ko-KR" sz="1100" dirty="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67060894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2F0CFAB-A569-ED33-AD40-4D7B3B09B084}"/>
              </a:ext>
            </a:extLst>
          </p:cNvPr>
          <p:cNvGraphicFramePr>
            <a:graphicFrameLocks noGrp="1"/>
          </p:cNvGraphicFramePr>
          <p:nvPr/>
        </p:nvGraphicFramePr>
        <p:xfrm>
          <a:off x="6604373" y="384967"/>
          <a:ext cx="4267200" cy="1114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41495537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3468728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7442329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14735500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31377202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07774162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78631704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dirty="0" err="1">
                          <a:effectLst/>
                          <a:latin typeface="Calibri"/>
                        </a:rPr>
                        <a:t>Pitch+Roll</a:t>
                      </a:r>
                      <a:endParaRPr lang="ko-KR" altLang="en-US" sz="1100" dirty="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extLst>
                  <a:ext uri="{0D108BD9-81ED-4DB2-BD59-A6C34878D82A}">
                    <a16:rowId xmlns:a16="http://schemas.microsoft.com/office/drawing/2014/main" val="38944784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0.0412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0.045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0.0309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0.0298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0.0234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41016263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G1.5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0.0322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0.0328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0.0213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0.0253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0.0204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0.0228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5471495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G2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0.0292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0.0288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0.0272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0.0284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0.0223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0.0221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9919225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 err="1">
                          <a:effectLst/>
                        </a:rPr>
                        <a:t>Normal</a:t>
                      </a:r>
                      <a:endParaRPr lang="af-ZA" sz="1100" b="1" dirty="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0.0184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0.0203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LAVG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RAVG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0.0306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25177866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DA5B4F9A-6140-9A2F-5B30-8331C29F5C5A}"/>
              </a:ext>
            </a:extLst>
          </p:cNvPr>
          <p:cNvGraphicFramePr>
            <a:graphicFrameLocks noGrp="1"/>
          </p:cNvGraphicFramePr>
          <p:nvPr/>
        </p:nvGraphicFramePr>
        <p:xfrm>
          <a:off x="6584143" y="1821303"/>
          <a:ext cx="4267200" cy="11191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90347630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41951006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39012466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2038707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4548124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378462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72556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dirty="0" err="1">
                          <a:effectLst/>
                          <a:latin typeface="Calibri"/>
                        </a:rPr>
                        <a:t>Roll+Yaw</a:t>
                      </a:r>
                      <a:endParaRPr lang="ko-KR" altLang="en-US" sz="1100" dirty="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extLst>
                  <a:ext uri="{0D108BD9-81ED-4DB2-BD59-A6C34878D82A}">
                    <a16:rowId xmlns:a16="http://schemas.microsoft.com/office/drawing/2014/main" val="14031258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0.1057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0.1111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0.0527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0.0508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0.0359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0.0347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0253393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G1.5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0.0506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0.0515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0.0331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0.0366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0.0338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0.0317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447303319"/>
                  </a:ext>
                </a:extLst>
              </a:tr>
              <a:tr h="227588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G2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0.0431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0.0397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0.0387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0.0331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6123702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 err="1">
                          <a:effectLst/>
                        </a:rPr>
                        <a:t>Normal</a:t>
                      </a:r>
                      <a:endParaRPr lang="af-ZA" sz="1100" b="1" dirty="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0.0348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0.0366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LAVG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0.0462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RAVG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0.0512</a:t>
                      </a:r>
                      <a:endParaRPr lang="en-US" altLang="ko-KR" sz="1100" dirty="0"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653176503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750DB1BF-132D-BD54-680F-C0350765CCA7}"/>
              </a:ext>
            </a:extLst>
          </p:cNvPr>
          <p:cNvGraphicFramePr>
            <a:graphicFrameLocks noGrp="1"/>
          </p:cNvGraphicFramePr>
          <p:nvPr/>
        </p:nvGraphicFramePr>
        <p:xfrm>
          <a:off x="6563912" y="3244153"/>
          <a:ext cx="4317775" cy="1114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6825">
                  <a:extLst>
                    <a:ext uri="{9D8B030D-6E8A-4147-A177-3AD203B41FA5}">
                      <a16:colId xmlns:a16="http://schemas.microsoft.com/office/drawing/2014/main" val="3978296938"/>
                    </a:ext>
                  </a:extLst>
                </a:gridCol>
                <a:gridCol w="616825">
                  <a:extLst>
                    <a:ext uri="{9D8B030D-6E8A-4147-A177-3AD203B41FA5}">
                      <a16:colId xmlns:a16="http://schemas.microsoft.com/office/drawing/2014/main" val="600220838"/>
                    </a:ext>
                  </a:extLst>
                </a:gridCol>
                <a:gridCol w="616825">
                  <a:extLst>
                    <a:ext uri="{9D8B030D-6E8A-4147-A177-3AD203B41FA5}">
                      <a16:colId xmlns:a16="http://schemas.microsoft.com/office/drawing/2014/main" val="331181925"/>
                    </a:ext>
                  </a:extLst>
                </a:gridCol>
                <a:gridCol w="616825">
                  <a:extLst>
                    <a:ext uri="{9D8B030D-6E8A-4147-A177-3AD203B41FA5}">
                      <a16:colId xmlns:a16="http://schemas.microsoft.com/office/drawing/2014/main" val="4124775748"/>
                    </a:ext>
                  </a:extLst>
                </a:gridCol>
                <a:gridCol w="616825">
                  <a:extLst>
                    <a:ext uri="{9D8B030D-6E8A-4147-A177-3AD203B41FA5}">
                      <a16:colId xmlns:a16="http://schemas.microsoft.com/office/drawing/2014/main" val="2035140074"/>
                    </a:ext>
                  </a:extLst>
                </a:gridCol>
                <a:gridCol w="616825">
                  <a:extLst>
                    <a:ext uri="{9D8B030D-6E8A-4147-A177-3AD203B41FA5}">
                      <a16:colId xmlns:a16="http://schemas.microsoft.com/office/drawing/2014/main" val="2064399384"/>
                    </a:ext>
                  </a:extLst>
                </a:gridCol>
                <a:gridCol w="616825">
                  <a:extLst>
                    <a:ext uri="{9D8B030D-6E8A-4147-A177-3AD203B41FA5}">
                      <a16:colId xmlns:a16="http://schemas.microsoft.com/office/drawing/2014/main" val="271110751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050" dirty="0" err="1">
                          <a:effectLst/>
                          <a:latin typeface="Calibri"/>
                        </a:rPr>
                        <a:t>Yaw</a:t>
                      </a:r>
                      <a:r>
                        <a:rPr lang="en-US" altLang="ko-KR" sz="1050" dirty="0">
                          <a:effectLst/>
                          <a:latin typeface="Calibri"/>
                        </a:rPr>
                        <a:t>+Pitch</a:t>
                      </a:r>
                      <a:endParaRPr lang="ko-KR" altLang="en-US" sz="105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extLst>
                  <a:ext uri="{0D108BD9-81ED-4DB2-BD59-A6C34878D82A}">
                    <a16:rowId xmlns:a16="http://schemas.microsoft.com/office/drawing/2014/main" val="12886923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0.0531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0.0345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0.0348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0.0279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1682281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G1.5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0.0341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0.0346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0.0223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0.0271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0.0226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0.0233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8235427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G2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0.0301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0.0302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0.0306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0.0226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20758292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 err="1">
                          <a:effectLst/>
                        </a:rPr>
                        <a:t>Normal</a:t>
                      </a:r>
                      <a:endParaRPr lang="af-ZA" sz="1100" b="1" dirty="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0.0244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0.0232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100" dirty="0">
                          <a:effectLst/>
                        </a:rPr>
                        <a:t>LAVG</a:t>
                      </a:r>
                      <a:endParaRPr lang="ko-KR" altLang="en-US" dirty="0"/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0.0295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RAVG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0.0336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534538900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A498F2E8-1397-B2AE-E9D5-34B63317DDFE}"/>
              </a:ext>
            </a:extLst>
          </p:cNvPr>
          <p:cNvGraphicFramePr>
            <a:graphicFrameLocks noGrp="1"/>
          </p:cNvGraphicFramePr>
          <p:nvPr/>
        </p:nvGraphicFramePr>
        <p:xfrm>
          <a:off x="6570655" y="4633285"/>
          <a:ext cx="4300919" cy="1114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417">
                  <a:extLst>
                    <a:ext uri="{9D8B030D-6E8A-4147-A177-3AD203B41FA5}">
                      <a16:colId xmlns:a16="http://schemas.microsoft.com/office/drawing/2014/main" val="1400174478"/>
                    </a:ext>
                  </a:extLst>
                </a:gridCol>
                <a:gridCol w="614417">
                  <a:extLst>
                    <a:ext uri="{9D8B030D-6E8A-4147-A177-3AD203B41FA5}">
                      <a16:colId xmlns:a16="http://schemas.microsoft.com/office/drawing/2014/main" val="1101576564"/>
                    </a:ext>
                  </a:extLst>
                </a:gridCol>
                <a:gridCol w="614417">
                  <a:extLst>
                    <a:ext uri="{9D8B030D-6E8A-4147-A177-3AD203B41FA5}">
                      <a16:colId xmlns:a16="http://schemas.microsoft.com/office/drawing/2014/main" val="3374960893"/>
                    </a:ext>
                  </a:extLst>
                </a:gridCol>
                <a:gridCol w="614417">
                  <a:extLst>
                    <a:ext uri="{9D8B030D-6E8A-4147-A177-3AD203B41FA5}">
                      <a16:colId xmlns:a16="http://schemas.microsoft.com/office/drawing/2014/main" val="522150123"/>
                    </a:ext>
                  </a:extLst>
                </a:gridCol>
                <a:gridCol w="614417">
                  <a:extLst>
                    <a:ext uri="{9D8B030D-6E8A-4147-A177-3AD203B41FA5}">
                      <a16:colId xmlns:a16="http://schemas.microsoft.com/office/drawing/2014/main" val="3861909053"/>
                    </a:ext>
                  </a:extLst>
                </a:gridCol>
                <a:gridCol w="614417">
                  <a:extLst>
                    <a:ext uri="{9D8B030D-6E8A-4147-A177-3AD203B41FA5}">
                      <a16:colId xmlns:a16="http://schemas.microsoft.com/office/drawing/2014/main" val="3648908362"/>
                    </a:ext>
                  </a:extLst>
                </a:gridCol>
                <a:gridCol w="614417">
                  <a:extLst>
                    <a:ext uri="{9D8B030D-6E8A-4147-A177-3AD203B41FA5}">
                      <a16:colId xmlns:a16="http://schemas.microsoft.com/office/drawing/2014/main" val="251433402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700" dirty="0" err="1">
                          <a:effectLst/>
                          <a:latin typeface="Calibri"/>
                        </a:rPr>
                        <a:t>Pitch+Roll+Yaw</a:t>
                      </a:r>
                      <a:endParaRPr lang="ko-KR" altLang="en-US" sz="70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C1.5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L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C2 : R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extLst>
                  <a:ext uri="{0D108BD9-81ED-4DB2-BD59-A6C34878D82A}">
                    <a16:rowId xmlns:a16="http://schemas.microsoft.com/office/drawing/2014/main" val="2046008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0.0474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  <a:highlight>
                            <a:srgbClr val="FFFF00"/>
                          </a:highlight>
                        </a:rPr>
                        <a:t>0.0551</a:t>
                      </a:r>
                      <a:endParaRPr lang="en-US" altLang="ko-KR" sz="1100">
                        <a:effectLst/>
                        <a:highlight>
                          <a:srgbClr val="FFFF00"/>
                        </a:highlight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0.0333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0.0315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0.0259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0.0227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44100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G1.5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0.0318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0.0354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0.0217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0.0269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0.0251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0.0244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4398663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>
                          <a:effectLst/>
                        </a:rPr>
                        <a:t>G2</a:t>
                      </a:r>
                      <a:endParaRPr lang="af-ZA" sz="1100" b="1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0.0324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0.0331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0.0268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0.0298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0.0237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0.0249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5145072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af-ZA" sz="1100" dirty="0" err="1">
                          <a:effectLst/>
                        </a:rPr>
                        <a:t>Normal</a:t>
                      </a:r>
                      <a:endParaRPr lang="af-ZA" sz="1100" b="1" dirty="0" err="1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0.024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100" dirty="0">
                          <a:effectLst/>
                        </a:rPr>
                        <a:t>LAVG</a:t>
                      </a:r>
                      <a:endParaRPr lang="ko-KR" altLang="en-US" dirty="0"/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0.0292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RAVG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dirty="0">
                          <a:effectLst/>
                        </a:rPr>
                        <a:t>0.0335</a:t>
                      </a:r>
                      <a:endParaRPr lang="en-US" altLang="ko-KR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99961327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D0589961-C39D-1999-AD28-9D2B0641B3C9}"/>
              </a:ext>
            </a:extLst>
          </p:cNvPr>
          <p:cNvSpPr txBox="1"/>
          <p:nvPr/>
        </p:nvSpPr>
        <p:spPr>
          <a:xfrm>
            <a:off x="1436259" y="6011368"/>
            <a:ext cx="1025530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LAVG : </a:t>
            </a:r>
            <a:r>
              <a:rPr lang="ko-KR" altLang="en-US" dirty="0" err="1">
                <a:ea typeface="맑은 고딕"/>
              </a:rPr>
              <a:t>Pitch+Roll</a:t>
            </a:r>
            <a:r>
              <a:rPr lang="ko-KR" altLang="en-US" dirty="0">
                <a:ea typeface="맑은 고딕"/>
              </a:rPr>
              <a:t> &gt; </a:t>
            </a:r>
            <a:r>
              <a:rPr lang="ko-KR" altLang="en-US" dirty="0" err="1">
                <a:ea typeface="맑은 고딕"/>
              </a:rPr>
              <a:t>Pitch+Roll+Yaw</a:t>
            </a:r>
            <a:r>
              <a:rPr lang="ko-KR" altLang="en-US" dirty="0">
                <a:ea typeface="맑은 고딕"/>
              </a:rPr>
              <a:t> = </a:t>
            </a:r>
            <a:r>
              <a:rPr lang="ko-KR" altLang="en-US" dirty="0" err="1">
                <a:ea typeface="맑은 고딕"/>
              </a:rPr>
              <a:t>Yaw</a:t>
            </a:r>
            <a:r>
              <a:rPr lang="en-US" altLang="ko-KR" dirty="0">
                <a:ea typeface="맑은 고딕"/>
              </a:rPr>
              <a:t>+</a:t>
            </a:r>
            <a:r>
              <a:rPr lang="ko-KR" altLang="en-US" dirty="0" err="1">
                <a:ea typeface="맑은 고딕"/>
              </a:rPr>
              <a:t>Pitch</a:t>
            </a:r>
            <a:r>
              <a:rPr lang="ko-KR" altLang="en-US" dirty="0">
                <a:ea typeface="맑은 고딕"/>
              </a:rPr>
              <a:t> &gt; </a:t>
            </a:r>
            <a:r>
              <a:rPr lang="ko-KR" altLang="en-US" dirty="0" err="1">
                <a:ea typeface="맑은 고딕"/>
              </a:rPr>
              <a:t>Pitch</a:t>
            </a:r>
            <a:r>
              <a:rPr lang="ko-KR" altLang="en-US" dirty="0">
                <a:ea typeface="맑은 고딕"/>
              </a:rPr>
              <a:t> &gt; </a:t>
            </a:r>
            <a:r>
              <a:rPr lang="ko-KR" altLang="en-US" dirty="0" err="1">
                <a:ea typeface="맑은 고딕"/>
              </a:rPr>
              <a:t>Roll</a:t>
            </a:r>
            <a:r>
              <a:rPr lang="ko-KR" altLang="en-US" dirty="0">
                <a:ea typeface="맑은 고딕"/>
              </a:rPr>
              <a:t> &gt; </a:t>
            </a:r>
            <a:r>
              <a:rPr lang="ko-KR" altLang="en-US" dirty="0" err="1">
                <a:ea typeface="맑은 고딕"/>
              </a:rPr>
              <a:t>Roll+Yaw</a:t>
            </a:r>
            <a:r>
              <a:rPr lang="ko-KR" altLang="en-US" dirty="0">
                <a:ea typeface="맑은 고딕"/>
              </a:rPr>
              <a:t> &gt; </a:t>
            </a:r>
            <a:r>
              <a:rPr lang="ko-KR" altLang="en-US" dirty="0" err="1">
                <a:ea typeface="맑은 고딕"/>
              </a:rPr>
              <a:t>Yaw</a:t>
            </a:r>
            <a:endParaRPr lang="ko-KR" altLang="en-US" dirty="0">
              <a:ea typeface="맑은 고딕"/>
            </a:endParaRPr>
          </a:p>
          <a:p>
            <a:r>
              <a:rPr lang="en-US" altLang="ko-KR" dirty="0">
                <a:latin typeface="Malgun Gothic"/>
                <a:ea typeface="Malgun Gothic"/>
              </a:rPr>
              <a:t>RAVG</a:t>
            </a:r>
            <a:r>
              <a:rPr lang="ko-KR" dirty="0">
                <a:latin typeface="Malgun Gothic"/>
                <a:ea typeface="Malgun Gothic"/>
              </a:rPr>
              <a:t> : </a:t>
            </a:r>
            <a:r>
              <a:rPr lang="ko-KR" dirty="0" err="1">
                <a:latin typeface="Malgun Gothic"/>
                <a:ea typeface="Malgun Gothic"/>
              </a:rPr>
              <a:t>Pitch+Roll</a:t>
            </a:r>
            <a:r>
              <a:rPr lang="ko-KR" dirty="0">
                <a:latin typeface="Malgun Gothic"/>
                <a:ea typeface="Malgun Gothic"/>
              </a:rPr>
              <a:t> &gt; </a:t>
            </a:r>
            <a:r>
              <a:rPr lang="ko-KR" dirty="0" err="1">
                <a:latin typeface="Malgun Gothic"/>
                <a:ea typeface="Malgun Gothic"/>
              </a:rPr>
              <a:t>Pitch+Roll+Yaw</a:t>
            </a:r>
            <a:r>
              <a:rPr lang="ko-KR" dirty="0">
                <a:latin typeface="Malgun Gothic"/>
                <a:ea typeface="Malgun Gothic"/>
              </a:rPr>
              <a:t> = </a:t>
            </a:r>
            <a:r>
              <a:rPr lang="ko-KR" dirty="0" err="1">
                <a:latin typeface="Malgun Gothic"/>
                <a:ea typeface="Malgun Gothic"/>
              </a:rPr>
              <a:t>Yaw</a:t>
            </a:r>
            <a:r>
              <a:rPr lang="en-US" altLang="ko-KR" dirty="0">
                <a:ea typeface="맑은 고딕"/>
              </a:rPr>
              <a:t>+</a:t>
            </a:r>
            <a:r>
              <a:rPr lang="ko-KR" altLang="en-US" dirty="0" err="1">
                <a:ea typeface="맑은 고딕"/>
              </a:rPr>
              <a:t>Pitch</a:t>
            </a:r>
            <a:r>
              <a:rPr lang="ko-KR" altLang="en-US" dirty="0">
                <a:ea typeface="맑은 고딕"/>
              </a:rPr>
              <a:t> </a:t>
            </a:r>
            <a:r>
              <a:rPr lang="ko-KR" dirty="0">
                <a:latin typeface="Malgun Gothic"/>
                <a:ea typeface="Malgun Gothic"/>
              </a:rPr>
              <a:t>&gt; </a:t>
            </a:r>
            <a:r>
              <a:rPr lang="ko-KR" dirty="0" err="1">
                <a:latin typeface="Malgun Gothic"/>
                <a:ea typeface="Malgun Gothic"/>
              </a:rPr>
              <a:t>Pitch</a:t>
            </a:r>
            <a:r>
              <a:rPr lang="ko-KR" dirty="0">
                <a:latin typeface="Malgun Gothic"/>
                <a:ea typeface="Malgun Gothic"/>
              </a:rPr>
              <a:t> &gt; </a:t>
            </a:r>
            <a:r>
              <a:rPr lang="ko-KR" dirty="0" err="1">
                <a:latin typeface="Malgun Gothic"/>
                <a:ea typeface="Malgun Gothic"/>
              </a:rPr>
              <a:t>Roll</a:t>
            </a:r>
            <a:r>
              <a:rPr lang="ko-KR" dirty="0">
                <a:latin typeface="Malgun Gothic"/>
                <a:ea typeface="Malgun Gothic"/>
              </a:rPr>
              <a:t> &gt; </a:t>
            </a:r>
            <a:r>
              <a:rPr lang="ko-KR" dirty="0" err="1">
                <a:latin typeface="Malgun Gothic"/>
                <a:ea typeface="Malgun Gothic"/>
              </a:rPr>
              <a:t>Roll+Yaw</a:t>
            </a:r>
            <a:r>
              <a:rPr lang="ko-KR" dirty="0">
                <a:latin typeface="Malgun Gothic"/>
                <a:ea typeface="Malgun Gothic"/>
              </a:rPr>
              <a:t> &gt; </a:t>
            </a:r>
            <a:r>
              <a:rPr lang="ko-KR" dirty="0" err="1">
                <a:latin typeface="Malgun Gothic"/>
                <a:ea typeface="Malgun Gothic"/>
              </a:rPr>
              <a:t>Yaw</a:t>
            </a:r>
            <a:endParaRPr lang="ko-KR" dirty="0">
              <a:ea typeface="+mn-lt"/>
              <a:cs typeface="+mn-lt"/>
            </a:endParaRPr>
          </a:p>
          <a:p>
            <a:endParaRPr lang="ko-KR" altLang="en-US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553D34-7A61-DB2D-67EC-923C2A0217DB}"/>
              </a:ext>
            </a:extLst>
          </p:cNvPr>
          <p:cNvSpPr txBox="1"/>
          <p:nvPr/>
        </p:nvSpPr>
        <p:spPr>
          <a:xfrm>
            <a:off x="449766" y="257716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>
                <a:ea typeface="맑은 고딕"/>
              </a:rPr>
              <a:t>n</a:t>
            </a:r>
            <a:r>
              <a:rPr lang="ko-KR" altLang="en-US" dirty="0">
                <a:ea typeface="맑은 고딕"/>
              </a:rPr>
              <a:t>RMSE</a:t>
            </a:r>
            <a:r>
              <a:rPr lang="en-US" altLang="ko-KR" dirty="0">
                <a:ea typeface="맑은 고딕"/>
              </a:rPr>
              <a:t>(%)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for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Sub</a:t>
            </a:r>
            <a:r>
              <a:rPr lang="ko-KR" altLang="en-US" dirty="0">
                <a:ea typeface="맑은 고딕"/>
              </a:rPr>
              <a:t> 1</a:t>
            </a:r>
            <a:endParaRPr 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D5A19F-DFFD-8200-E539-8D539C1E382D}"/>
              </a:ext>
            </a:extLst>
          </p:cNvPr>
          <p:cNvSpPr txBox="1"/>
          <p:nvPr/>
        </p:nvSpPr>
        <p:spPr>
          <a:xfrm>
            <a:off x="3025211" y="304630"/>
            <a:ext cx="110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FF00"/>
                </a:solidFill>
                <a:highlight>
                  <a:srgbClr val="FFFF00"/>
                </a:highlight>
              </a:rPr>
              <a:t>dqweqw</a:t>
            </a:r>
            <a:endParaRPr lang="ko-KR" altLang="en-US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98ED55-562E-0E78-E39E-4229C3E16E06}"/>
              </a:ext>
            </a:extLst>
          </p:cNvPr>
          <p:cNvSpPr txBox="1"/>
          <p:nvPr/>
        </p:nvSpPr>
        <p:spPr>
          <a:xfrm>
            <a:off x="4007977" y="304630"/>
            <a:ext cx="1661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&lt;= RMSE 5%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293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D0589961-C39D-1999-AD28-9D2B0641B3C9}"/>
              </a:ext>
            </a:extLst>
          </p:cNvPr>
          <p:cNvSpPr txBox="1"/>
          <p:nvPr/>
        </p:nvSpPr>
        <p:spPr>
          <a:xfrm>
            <a:off x="1231669" y="6003494"/>
            <a:ext cx="1025530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LAVG : </a:t>
            </a:r>
            <a:r>
              <a:rPr lang="ko-KR" altLang="en-US" dirty="0" err="1">
                <a:ea typeface="맑은 고딕"/>
              </a:rPr>
              <a:t>Pitch+Roll+Yaw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= </a:t>
            </a:r>
            <a:r>
              <a:rPr lang="ko-KR" altLang="en-US" dirty="0" err="1">
                <a:ea typeface="맑은 고딕"/>
              </a:rPr>
              <a:t>Pitch+Roll</a:t>
            </a:r>
            <a:r>
              <a:rPr lang="ko-KR" altLang="en-US" dirty="0">
                <a:ea typeface="맑은 고딕"/>
              </a:rPr>
              <a:t> &gt; </a:t>
            </a:r>
            <a:r>
              <a:rPr lang="en-US" altLang="ko-KR" dirty="0">
                <a:ea typeface="맑은 고딕"/>
              </a:rPr>
              <a:t>Pitch = Yaw+</a:t>
            </a:r>
            <a:r>
              <a:rPr lang="ko-KR" altLang="en-US" dirty="0" err="1">
                <a:ea typeface="맑은 고딕"/>
              </a:rPr>
              <a:t>Pitch</a:t>
            </a:r>
            <a:r>
              <a:rPr lang="en-US" altLang="ko-KR" dirty="0">
                <a:ea typeface="맑은 고딕"/>
              </a:rPr>
              <a:t> &gt; </a:t>
            </a:r>
            <a:r>
              <a:rPr lang="en-US" altLang="ko-KR" dirty="0" err="1">
                <a:ea typeface="맑은 고딕"/>
              </a:rPr>
              <a:t>Roll+Yaw</a:t>
            </a:r>
            <a:r>
              <a:rPr lang="en-US" altLang="ko-KR" dirty="0">
                <a:ea typeface="맑은 고딕"/>
              </a:rPr>
              <a:t> &gt; Roll &gt; Yaw</a:t>
            </a:r>
            <a:endParaRPr lang="ko-KR" altLang="en-US" dirty="0">
              <a:ea typeface="맑은 고딕"/>
            </a:endParaRPr>
          </a:p>
          <a:p>
            <a:r>
              <a:rPr lang="en-US" altLang="ko-KR" dirty="0">
                <a:latin typeface="Malgun Gothic"/>
                <a:ea typeface="Malgun Gothic"/>
              </a:rPr>
              <a:t>RAVG</a:t>
            </a:r>
            <a:r>
              <a:rPr lang="ko-KR" dirty="0">
                <a:latin typeface="Malgun Gothic"/>
                <a:ea typeface="Malgun Gothic"/>
              </a:rPr>
              <a:t> : </a:t>
            </a:r>
            <a:r>
              <a:rPr lang="ko-KR" altLang="en-US" dirty="0" err="1">
                <a:ea typeface="맑은 고딕"/>
              </a:rPr>
              <a:t>Pitch+Roll+Yaw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= </a:t>
            </a:r>
            <a:r>
              <a:rPr lang="ko-KR" altLang="en-US" dirty="0" err="1">
                <a:ea typeface="맑은 고딕"/>
              </a:rPr>
              <a:t>Pitch+Roll</a:t>
            </a:r>
            <a:r>
              <a:rPr lang="ko-KR" altLang="en-US" dirty="0">
                <a:ea typeface="맑은 고딕"/>
              </a:rPr>
              <a:t> &gt; </a:t>
            </a:r>
            <a:r>
              <a:rPr lang="en-US" altLang="ko-KR" dirty="0">
                <a:ea typeface="맑은 고딕"/>
              </a:rPr>
              <a:t>Pitch = Yaw+</a:t>
            </a:r>
            <a:r>
              <a:rPr lang="ko-KR" altLang="en-US" dirty="0" err="1">
                <a:ea typeface="맑은 고딕"/>
              </a:rPr>
              <a:t>Pitch</a:t>
            </a:r>
            <a:r>
              <a:rPr lang="en-US" altLang="ko-KR" dirty="0">
                <a:ea typeface="맑은 고딕"/>
              </a:rPr>
              <a:t> &gt; </a:t>
            </a:r>
            <a:r>
              <a:rPr lang="en-US" altLang="ko-KR" dirty="0" err="1">
                <a:ea typeface="맑은 고딕"/>
              </a:rPr>
              <a:t>Roll+Yaw</a:t>
            </a:r>
            <a:r>
              <a:rPr lang="en-US" altLang="ko-KR" dirty="0">
                <a:ea typeface="맑은 고딕"/>
              </a:rPr>
              <a:t> &gt; Roll &gt; Yaw</a:t>
            </a:r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553D34-7A61-DB2D-67EC-923C2A0217DB}"/>
              </a:ext>
            </a:extLst>
          </p:cNvPr>
          <p:cNvSpPr txBox="1"/>
          <p:nvPr/>
        </p:nvSpPr>
        <p:spPr>
          <a:xfrm>
            <a:off x="449766" y="257716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>
                <a:ea typeface="맑은 고딕"/>
              </a:rPr>
              <a:t>n</a:t>
            </a:r>
            <a:r>
              <a:rPr lang="ko-KR" altLang="en-US" dirty="0">
                <a:ea typeface="맑은 고딕"/>
              </a:rPr>
              <a:t>RMSE</a:t>
            </a:r>
            <a:r>
              <a:rPr lang="en-US" altLang="ko-KR" dirty="0">
                <a:ea typeface="맑은 고딕"/>
              </a:rPr>
              <a:t>(%)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for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Sub</a:t>
            </a:r>
            <a:r>
              <a:rPr lang="ko-KR" altLang="en-US" dirty="0">
                <a:ea typeface="맑은 고딕"/>
              </a:rPr>
              <a:t> 5</a:t>
            </a:r>
            <a:endParaRPr lang="ko-KR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B249D4F-1393-66F6-0A76-349617D2B632}"/>
              </a:ext>
            </a:extLst>
          </p:cNvPr>
          <p:cNvGraphicFramePr>
            <a:graphicFrameLocks noGrp="1"/>
          </p:cNvGraphicFramePr>
          <p:nvPr/>
        </p:nvGraphicFramePr>
        <p:xfrm>
          <a:off x="1117092" y="1071498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74516235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90390409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11802213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67522259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98508640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01158907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22699422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Pitch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2797843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0.064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0.0265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0.0231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2782421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0.0444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0.0283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0.0234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0.0461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0.0461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387447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0.079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0.0798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0.0279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527005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0.0355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0.0379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LAVG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0.0432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0.0435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4048806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FA52E52-B725-46D2-4C22-0E4DA952E971}"/>
              </a:ext>
            </a:extLst>
          </p:cNvPr>
          <p:cNvGraphicFramePr>
            <a:graphicFrameLocks noGrp="1"/>
          </p:cNvGraphicFramePr>
          <p:nvPr/>
        </p:nvGraphicFramePr>
        <p:xfrm>
          <a:off x="1108516" y="2507209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197519260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77024267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30390456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87661857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88847379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14508132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603938515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Roll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39437357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0.0877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0.075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0.0512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0.0479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689754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0.0692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0.0669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0.0389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0.0379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0.0522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0.0512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65362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0.0538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0.0859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0.0416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387195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0.0544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0.0558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LAVG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0.0583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0.0612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37770867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4E21399-7D1B-D8A9-C8D3-7167BCACACBE}"/>
              </a:ext>
            </a:extLst>
          </p:cNvPr>
          <p:cNvGraphicFramePr>
            <a:graphicFrameLocks noGrp="1"/>
          </p:cNvGraphicFramePr>
          <p:nvPr/>
        </p:nvGraphicFramePr>
        <p:xfrm>
          <a:off x="1117092" y="3942920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2221507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5551000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13504766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53727806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842062636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64563408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96582597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Yaw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627364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0.1362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0.1238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0.0573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0.0538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0.0416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18890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G1.5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0.1008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0.0937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0.0664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0.0594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0.0641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0.0632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9336371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0.0861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0.0823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0.1021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0.1003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0.0554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0.0516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974951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0.073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0.0742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LAVG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0.0783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46621057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A7EDFE4A-B56F-6A95-1796-2716C74BEFD5}"/>
              </a:ext>
            </a:extLst>
          </p:cNvPr>
          <p:cNvGraphicFramePr>
            <a:graphicFrameLocks noGrp="1"/>
          </p:cNvGraphicFramePr>
          <p:nvPr/>
        </p:nvGraphicFramePr>
        <p:xfrm>
          <a:off x="6481572" y="562281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372928007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47325788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14519025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88272390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48236019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92290501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630506079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Pitch+Roll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64569699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0.0545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0.0367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670946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0.0476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0.0457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0.0313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0.0507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88925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0.0406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0.0371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0.0837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0.0216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523412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0.0263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LAVG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0.0418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04339960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C4C5DCF-0949-A9E6-B253-1E07AA4D4F17}"/>
              </a:ext>
            </a:extLst>
          </p:cNvPr>
          <p:cNvGraphicFramePr>
            <a:graphicFrameLocks noGrp="1"/>
          </p:cNvGraphicFramePr>
          <p:nvPr/>
        </p:nvGraphicFramePr>
        <p:xfrm>
          <a:off x="6481572" y="1821493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9365517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96558589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156594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14275325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61585460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5988562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169195726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Roll+Yaw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8127908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0.0736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0.0611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0.0349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0.0349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023865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  <a:highlight>
                            <a:srgbClr val="FFFF00"/>
                          </a:highlight>
                        </a:rPr>
                        <a:t>0.065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0.0605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0.0364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0.0519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535948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0.0504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0.0872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0.0858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0.0327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0.0315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757750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0.0406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0.0452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LAVG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0.0522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0.0542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84117432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21BBFC30-F4C5-F1BD-1075-3F1625693F4A}"/>
              </a:ext>
            </a:extLst>
          </p:cNvPr>
          <p:cNvGraphicFramePr>
            <a:graphicFrameLocks noGrp="1"/>
          </p:cNvGraphicFramePr>
          <p:nvPr/>
        </p:nvGraphicFramePr>
        <p:xfrm>
          <a:off x="6483098" y="3084520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102621284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11648316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89779699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63192378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50283437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48515281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18854759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Yaw+Pitch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C1.5 : 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2698543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0.0527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785162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0.0508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0.0346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0.0548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0.0525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039752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0.0896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099529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LAVG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0.0435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0.0436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94040084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99BB3843-C5CC-98EF-10FF-EF32A0917270}"/>
              </a:ext>
            </a:extLst>
          </p:cNvPr>
          <p:cNvGraphicFramePr>
            <a:graphicFrameLocks noGrp="1"/>
          </p:cNvGraphicFramePr>
          <p:nvPr/>
        </p:nvGraphicFramePr>
        <p:xfrm>
          <a:off x="6481572" y="4343732"/>
          <a:ext cx="4800600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1112340656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17478430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7183327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15361005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6420353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00803033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646519098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Pitch+Roll+Yaw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C1.5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C2 : 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666017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G1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0.0538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0.0402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44137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G1.5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0.0462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0.0317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0.0269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0.0489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0.0473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998993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0.0382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0.0359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0.0816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0.0802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0.0249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0.0235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875117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Normal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0.025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LAVG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0.0403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RAVG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 dirty="0">
                          <a:effectLst/>
                        </a:rPr>
                        <a:t>0.0416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3040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034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1428</Words>
  <Application>Microsoft Office PowerPoint</Application>
  <PresentationFormat>와이드스크린</PresentationFormat>
  <Paragraphs>800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맑은 고딕</vt:lpstr>
      <vt:lpstr>Arial</vt:lpstr>
      <vt:lpstr>Calibri</vt:lpstr>
      <vt:lpstr>Office 테마</vt:lpstr>
      <vt:lpstr>Slalom</vt:lpstr>
      <vt:lpstr>PowerPoint 프레젠테이션</vt:lpstr>
      <vt:lpstr>PowerPoint 프레젠테이션</vt:lpstr>
      <vt:lpstr>PowerPoint 프레젠테이션</vt:lpstr>
      <vt:lpstr>Roll(Y-axis) Angle Raw data plot (Sub1)</vt:lpstr>
      <vt:lpstr>(Yaw) Z-axis 필터링</vt:lpstr>
      <vt:lpstr>Yaw(Z-axis) Angle Raw data plot (Sub1)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Slalom</dc:title>
  <dc:creator>김 현우</dc:creator>
  <cp:lastModifiedBy>김 현우</cp:lastModifiedBy>
  <cp:revision>2</cp:revision>
  <dcterms:created xsi:type="dcterms:W3CDTF">2022-07-02T04:34:50Z</dcterms:created>
  <dcterms:modified xsi:type="dcterms:W3CDTF">2022-07-02T10:58:14Z</dcterms:modified>
</cp:coreProperties>
</file>

<file path=docProps/thumbnail.jpeg>
</file>